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4" r:id="rId3"/>
    <p:sldId id="257" r:id="rId4"/>
    <p:sldId id="258"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67" d="100"/>
          <a:sy n="67" d="100"/>
        </p:scale>
        <p:origin x="78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6F22088-F4B0-429F-83C4-EC17B74F25F7}"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5222F2-A085-4041-B683-278AC9429720}" type="slidenum">
              <a:rPr lang="en-US" smtClean="0"/>
              <a:t>‹#›</a:t>
            </a:fld>
            <a:endParaRPr lang="en-US"/>
          </a:p>
        </p:txBody>
      </p:sp>
    </p:spTree>
    <p:extLst>
      <p:ext uri="{BB962C8B-B14F-4D97-AF65-F5344CB8AC3E}">
        <p14:creationId xmlns:p14="http://schemas.microsoft.com/office/powerpoint/2010/main" val="3274461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F22088-F4B0-429F-83C4-EC17B74F25F7}"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5222F2-A085-4041-B683-278AC9429720}" type="slidenum">
              <a:rPr lang="en-US" smtClean="0"/>
              <a:t>‹#›</a:t>
            </a:fld>
            <a:endParaRPr lang="en-US"/>
          </a:p>
        </p:txBody>
      </p:sp>
    </p:spTree>
    <p:extLst>
      <p:ext uri="{BB962C8B-B14F-4D97-AF65-F5344CB8AC3E}">
        <p14:creationId xmlns:p14="http://schemas.microsoft.com/office/powerpoint/2010/main" val="1181541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F22088-F4B0-429F-83C4-EC17B74F25F7}"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5222F2-A085-4041-B683-278AC9429720}" type="slidenum">
              <a:rPr lang="en-US" smtClean="0"/>
              <a:t>‹#›</a:t>
            </a:fld>
            <a:endParaRPr lang="en-US"/>
          </a:p>
        </p:txBody>
      </p:sp>
    </p:spTree>
    <p:extLst>
      <p:ext uri="{BB962C8B-B14F-4D97-AF65-F5344CB8AC3E}">
        <p14:creationId xmlns:p14="http://schemas.microsoft.com/office/powerpoint/2010/main" val="2151938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F22088-F4B0-429F-83C4-EC17B74F25F7}"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5222F2-A085-4041-B683-278AC9429720}" type="slidenum">
              <a:rPr lang="en-US" smtClean="0"/>
              <a:t>‹#›</a:t>
            </a:fld>
            <a:endParaRPr lang="en-US"/>
          </a:p>
        </p:txBody>
      </p:sp>
    </p:spTree>
    <p:extLst>
      <p:ext uri="{BB962C8B-B14F-4D97-AF65-F5344CB8AC3E}">
        <p14:creationId xmlns:p14="http://schemas.microsoft.com/office/powerpoint/2010/main" val="1637357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F22088-F4B0-429F-83C4-EC17B74F25F7}"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5222F2-A085-4041-B683-278AC9429720}" type="slidenum">
              <a:rPr lang="en-US" smtClean="0"/>
              <a:t>‹#›</a:t>
            </a:fld>
            <a:endParaRPr lang="en-US"/>
          </a:p>
        </p:txBody>
      </p:sp>
    </p:spTree>
    <p:extLst>
      <p:ext uri="{BB962C8B-B14F-4D97-AF65-F5344CB8AC3E}">
        <p14:creationId xmlns:p14="http://schemas.microsoft.com/office/powerpoint/2010/main" val="1633328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6F22088-F4B0-429F-83C4-EC17B74F25F7}" type="datetimeFigureOut">
              <a:rPr lang="en-US" smtClean="0"/>
              <a:t>11/30/2025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5222F2-A085-4041-B683-278AC9429720}" type="slidenum">
              <a:rPr lang="en-US" smtClean="0"/>
              <a:t>‹#›</a:t>
            </a:fld>
            <a:endParaRPr lang="en-US"/>
          </a:p>
        </p:txBody>
      </p:sp>
    </p:spTree>
    <p:extLst>
      <p:ext uri="{BB962C8B-B14F-4D97-AF65-F5344CB8AC3E}">
        <p14:creationId xmlns:p14="http://schemas.microsoft.com/office/powerpoint/2010/main" val="1203961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6F22088-F4B0-429F-83C4-EC17B74F25F7}" type="datetimeFigureOut">
              <a:rPr lang="en-US" smtClean="0"/>
              <a:t>11/30/2025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5222F2-A085-4041-B683-278AC9429720}" type="slidenum">
              <a:rPr lang="en-US" smtClean="0"/>
              <a:t>‹#›</a:t>
            </a:fld>
            <a:endParaRPr lang="en-US"/>
          </a:p>
        </p:txBody>
      </p:sp>
    </p:spTree>
    <p:extLst>
      <p:ext uri="{BB962C8B-B14F-4D97-AF65-F5344CB8AC3E}">
        <p14:creationId xmlns:p14="http://schemas.microsoft.com/office/powerpoint/2010/main" val="3192031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6F22088-F4B0-429F-83C4-EC17B74F25F7}" type="datetimeFigureOut">
              <a:rPr lang="en-US" smtClean="0"/>
              <a:t>11/30/2025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5222F2-A085-4041-B683-278AC9429720}" type="slidenum">
              <a:rPr lang="en-US" smtClean="0"/>
              <a:t>‹#›</a:t>
            </a:fld>
            <a:endParaRPr lang="en-US"/>
          </a:p>
        </p:txBody>
      </p:sp>
    </p:spTree>
    <p:extLst>
      <p:ext uri="{BB962C8B-B14F-4D97-AF65-F5344CB8AC3E}">
        <p14:creationId xmlns:p14="http://schemas.microsoft.com/office/powerpoint/2010/main" val="727789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F22088-F4B0-429F-83C4-EC17B74F25F7}" type="datetimeFigureOut">
              <a:rPr lang="en-US" smtClean="0"/>
              <a:t>11/30/2025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5222F2-A085-4041-B683-278AC9429720}" type="slidenum">
              <a:rPr lang="en-US" smtClean="0"/>
              <a:t>‹#›</a:t>
            </a:fld>
            <a:endParaRPr lang="en-US"/>
          </a:p>
        </p:txBody>
      </p:sp>
    </p:spTree>
    <p:extLst>
      <p:ext uri="{BB962C8B-B14F-4D97-AF65-F5344CB8AC3E}">
        <p14:creationId xmlns:p14="http://schemas.microsoft.com/office/powerpoint/2010/main" val="4078787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6F22088-F4B0-429F-83C4-EC17B74F25F7}" type="datetimeFigureOut">
              <a:rPr lang="en-US" smtClean="0"/>
              <a:t>11/30/2025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5222F2-A085-4041-B683-278AC9429720}" type="slidenum">
              <a:rPr lang="en-US" smtClean="0"/>
              <a:t>‹#›</a:t>
            </a:fld>
            <a:endParaRPr lang="en-US"/>
          </a:p>
        </p:txBody>
      </p:sp>
    </p:spTree>
    <p:extLst>
      <p:ext uri="{BB962C8B-B14F-4D97-AF65-F5344CB8AC3E}">
        <p14:creationId xmlns:p14="http://schemas.microsoft.com/office/powerpoint/2010/main" val="4120185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6F22088-F4B0-429F-83C4-EC17B74F25F7}" type="datetimeFigureOut">
              <a:rPr lang="en-US" smtClean="0"/>
              <a:t>11/30/2025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5222F2-A085-4041-B683-278AC9429720}" type="slidenum">
              <a:rPr lang="en-US" smtClean="0"/>
              <a:t>‹#›</a:t>
            </a:fld>
            <a:endParaRPr lang="en-US"/>
          </a:p>
        </p:txBody>
      </p:sp>
    </p:spTree>
    <p:extLst>
      <p:ext uri="{BB962C8B-B14F-4D97-AF65-F5344CB8AC3E}">
        <p14:creationId xmlns:p14="http://schemas.microsoft.com/office/powerpoint/2010/main" val="1237196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F22088-F4B0-429F-83C4-EC17B74F25F7}" type="datetimeFigureOut">
              <a:rPr lang="en-US" smtClean="0"/>
              <a:t>11/30/2025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5222F2-A085-4041-B683-278AC9429720}" type="slidenum">
              <a:rPr lang="en-US" smtClean="0"/>
              <a:t>‹#›</a:t>
            </a:fld>
            <a:endParaRPr lang="en-US"/>
          </a:p>
        </p:txBody>
      </p:sp>
    </p:spTree>
    <p:extLst>
      <p:ext uri="{BB962C8B-B14F-4D97-AF65-F5344CB8AC3E}">
        <p14:creationId xmlns:p14="http://schemas.microsoft.com/office/powerpoint/2010/main" val="149510413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alpha val="62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69D83-C3F6-47B7-AE79-DE6E09A02619}"/>
              </a:ext>
            </a:extLst>
          </p:cNvPr>
          <p:cNvSpPr>
            <a:spLocks noGrp="1"/>
          </p:cNvSpPr>
          <p:nvPr>
            <p:ph type="ctrTitle"/>
          </p:nvPr>
        </p:nvSpPr>
        <p:spPr>
          <a:xfrm>
            <a:off x="1524000" y="1854199"/>
            <a:ext cx="9144000" cy="1655763"/>
          </a:xfrm>
        </p:spPr>
        <p:txBody>
          <a:bodyPr>
            <a:normAutofit fontScale="90000"/>
          </a:bodyPr>
          <a:lstStyle/>
          <a:p>
            <a:r>
              <a:rPr lang="en-US" b="1"/>
              <a:t>KASUS </a:t>
            </a:r>
            <a:br>
              <a:rPr lang="en-US" b="1"/>
            </a:br>
            <a:r>
              <a:rPr lang="en-US" b="1"/>
              <a:t>CLUSTER ANALYSIS</a:t>
            </a:r>
          </a:p>
        </p:txBody>
      </p:sp>
      <p:sp>
        <p:nvSpPr>
          <p:cNvPr id="3" name="Subtitle 2">
            <a:extLst>
              <a:ext uri="{FF2B5EF4-FFF2-40B4-BE49-F238E27FC236}">
                <a16:creationId xmlns:a16="http://schemas.microsoft.com/office/drawing/2014/main" id="{F7E9857D-2F5B-4827-B1BF-40EC6382A1ED}"/>
              </a:ext>
            </a:extLst>
          </p:cNvPr>
          <p:cNvSpPr>
            <a:spLocks noGrp="1"/>
          </p:cNvSpPr>
          <p:nvPr>
            <p:ph type="subTitle" idx="1"/>
          </p:nvPr>
        </p:nvSpPr>
        <p:spPr/>
        <p:txBody>
          <a:bodyPr/>
          <a:lstStyle/>
          <a:p>
            <a:r>
              <a:rPr lang="en-US"/>
              <a:t>DIAH PRAMESTARI, ST., MT</a:t>
            </a:r>
          </a:p>
        </p:txBody>
      </p:sp>
    </p:spTree>
    <p:extLst>
      <p:ext uri="{BB962C8B-B14F-4D97-AF65-F5344CB8AC3E}">
        <p14:creationId xmlns:p14="http://schemas.microsoft.com/office/powerpoint/2010/main" val="3647840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47C5CC-129D-4A22-B518-094DB35B1702}"/>
              </a:ext>
            </a:extLst>
          </p:cNvPr>
          <p:cNvSpPr>
            <a:spLocks noGrp="1"/>
          </p:cNvSpPr>
          <p:nvPr>
            <p:ph idx="1"/>
          </p:nvPr>
        </p:nvSpPr>
        <p:spPr>
          <a:xfrm>
            <a:off x="838200" y="721894"/>
            <a:ext cx="10515600" cy="5847347"/>
          </a:xfrm>
        </p:spPr>
        <p:txBody>
          <a:bodyPr>
            <a:normAutofit lnSpcReduction="10000"/>
          </a:bodyPr>
          <a:lstStyle/>
          <a:p>
            <a:r>
              <a:rPr lang="en-US" b="1"/>
              <a:t>Judul</a:t>
            </a:r>
            <a:r>
              <a:rPr lang="en-US"/>
              <a:t> : Segmentasi Mahasiswa Berdasarkan Perilaku Belajar</a:t>
            </a:r>
          </a:p>
          <a:p>
            <a:pPr marL="0" indent="0">
              <a:buNone/>
            </a:pPr>
            <a:endParaRPr lang="en-US" sz="1800"/>
          </a:p>
          <a:p>
            <a:r>
              <a:rPr lang="en-US" b="1"/>
              <a:t>Latar Belakang </a:t>
            </a:r>
            <a:r>
              <a:rPr lang="en-US"/>
              <a:t>:</a:t>
            </a:r>
          </a:p>
          <a:p>
            <a:pPr marL="225425" indent="0" algn="just">
              <a:buNone/>
            </a:pPr>
            <a:r>
              <a:rPr lang="en-US" sz="2400"/>
              <a:t>Seorang peneliti ingin mengelompokkan mahasiswa Universitas swasta di Jakarta berdasarkan perilaku belajarnya untuk mengetahui apakah terdapat kelompok mahasiswa dengan karakteristik belajar yang serupa. Hasil pengelompokkan akan digunakan untuk menentukan pendekatan pembelajaran yang tepat.</a:t>
            </a:r>
          </a:p>
          <a:p>
            <a:pPr marL="225425" indent="0" algn="just">
              <a:buNone/>
            </a:pPr>
            <a:endParaRPr lang="en-US" sz="1800"/>
          </a:p>
          <a:p>
            <a:r>
              <a:rPr lang="en-US" b="1"/>
              <a:t>Variabel Penelitian :</a:t>
            </a:r>
          </a:p>
          <a:p>
            <a:pPr marL="241300" indent="0">
              <a:buNone/>
            </a:pPr>
            <a:r>
              <a:rPr lang="en-US"/>
              <a:t>Setiap mahasiswa dinilai berdasarkan 4 indicator perilaku belajar</a:t>
            </a:r>
          </a:p>
          <a:p>
            <a:pPr marL="241300" indent="0">
              <a:buNone/>
            </a:pPr>
            <a:r>
              <a:rPr lang="en-US" sz="2400"/>
              <a:t>X1 = Jumlah jam belajar per minggu</a:t>
            </a:r>
          </a:p>
          <a:p>
            <a:pPr marL="241300" indent="0">
              <a:buNone/>
            </a:pPr>
            <a:r>
              <a:rPr lang="en-US" sz="2400"/>
              <a:t>X2 = Frekuensi mengulang materi (kali/minggu)</a:t>
            </a:r>
          </a:p>
          <a:p>
            <a:pPr marL="241300" indent="0">
              <a:buNone/>
            </a:pPr>
            <a:r>
              <a:rPr lang="en-US" sz="2400"/>
              <a:t>X3 = Partisipatif di kelas (skala 1-10)</a:t>
            </a:r>
          </a:p>
          <a:p>
            <a:pPr marL="241300" indent="0">
              <a:buNone/>
            </a:pPr>
            <a:r>
              <a:rPr lang="en-US" sz="2400"/>
              <a:t>X4 = Nilai kuis rata-rata</a:t>
            </a:r>
          </a:p>
        </p:txBody>
      </p:sp>
    </p:spTree>
    <p:extLst>
      <p:ext uri="{BB962C8B-B14F-4D97-AF65-F5344CB8AC3E}">
        <p14:creationId xmlns:p14="http://schemas.microsoft.com/office/powerpoint/2010/main" val="118509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75000"/>
            <a:alpha val="69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854090-8CD6-4AB3-A342-10B4DC5FB34C}"/>
              </a:ext>
            </a:extLst>
          </p:cNvPr>
          <p:cNvSpPr>
            <a:spLocks noGrp="1"/>
          </p:cNvSpPr>
          <p:nvPr>
            <p:ph idx="1"/>
          </p:nvPr>
        </p:nvSpPr>
        <p:spPr>
          <a:xfrm>
            <a:off x="838200" y="673768"/>
            <a:ext cx="10515600" cy="5503195"/>
          </a:xfrm>
        </p:spPr>
        <p:txBody>
          <a:bodyPr/>
          <a:lstStyle/>
          <a:p>
            <a:pPr algn="just"/>
            <a:r>
              <a:rPr lang="en-US"/>
              <a:t>Data set mahasiswa adalah sebagai berikut :</a:t>
            </a:r>
          </a:p>
        </p:txBody>
      </p:sp>
      <p:graphicFrame>
        <p:nvGraphicFramePr>
          <p:cNvPr id="4" name="Table 4">
            <a:extLst>
              <a:ext uri="{FF2B5EF4-FFF2-40B4-BE49-F238E27FC236}">
                <a16:creationId xmlns:a16="http://schemas.microsoft.com/office/drawing/2014/main" id="{D2B69C8F-8E18-46CD-8225-E5959681F6B6}"/>
              </a:ext>
            </a:extLst>
          </p:cNvPr>
          <p:cNvGraphicFramePr>
            <a:graphicFrameLocks noGrp="1"/>
          </p:cNvGraphicFramePr>
          <p:nvPr>
            <p:extLst>
              <p:ext uri="{D42A27DB-BD31-4B8C-83A1-F6EECF244321}">
                <p14:modId xmlns:p14="http://schemas.microsoft.com/office/powerpoint/2010/main" val="2741057937"/>
              </p:ext>
            </p:extLst>
          </p:nvPr>
        </p:nvGraphicFramePr>
        <p:xfrm>
          <a:off x="2084939" y="1589819"/>
          <a:ext cx="5441276" cy="4079240"/>
        </p:xfrm>
        <a:graphic>
          <a:graphicData uri="http://schemas.openxmlformats.org/drawingml/2006/table">
            <a:tbl>
              <a:tblPr firstRow="1" bandRow="1">
                <a:tableStyleId>{5C22544A-7EE6-4342-B048-85BDC9FD1C3A}</a:tableStyleId>
              </a:tblPr>
              <a:tblGrid>
                <a:gridCol w="1277239">
                  <a:extLst>
                    <a:ext uri="{9D8B030D-6E8A-4147-A177-3AD203B41FA5}">
                      <a16:colId xmlns:a16="http://schemas.microsoft.com/office/drawing/2014/main" val="973237405"/>
                    </a:ext>
                  </a:extLst>
                </a:gridCol>
                <a:gridCol w="979939">
                  <a:extLst>
                    <a:ext uri="{9D8B030D-6E8A-4147-A177-3AD203B41FA5}">
                      <a16:colId xmlns:a16="http://schemas.microsoft.com/office/drawing/2014/main" val="1251933376"/>
                    </a:ext>
                  </a:extLst>
                </a:gridCol>
                <a:gridCol w="862929">
                  <a:extLst>
                    <a:ext uri="{9D8B030D-6E8A-4147-A177-3AD203B41FA5}">
                      <a16:colId xmlns:a16="http://schemas.microsoft.com/office/drawing/2014/main" val="1790115484"/>
                    </a:ext>
                  </a:extLst>
                </a:gridCol>
                <a:gridCol w="914400">
                  <a:extLst>
                    <a:ext uri="{9D8B030D-6E8A-4147-A177-3AD203B41FA5}">
                      <a16:colId xmlns:a16="http://schemas.microsoft.com/office/drawing/2014/main" val="709140375"/>
                    </a:ext>
                  </a:extLst>
                </a:gridCol>
                <a:gridCol w="1406769">
                  <a:extLst>
                    <a:ext uri="{9D8B030D-6E8A-4147-A177-3AD203B41FA5}">
                      <a16:colId xmlns:a16="http://schemas.microsoft.com/office/drawing/2014/main" val="2643012106"/>
                    </a:ext>
                  </a:extLst>
                </a:gridCol>
              </a:tblGrid>
              <a:tr h="370840">
                <a:tc>
                  <a:txBody>
                    <a:bodyPr/>
                    <a:lstStyle/>
                    <a:p>
                      <a:pPr algn="ctr"/>
                      <a:r>
                        <a:rPr lang="en-US"/>
                        <a:t>Mahasiswa</a:t>
                      </a:r>
                    </a:p>
                  </a:txBody>
                  <a:tcPr/>
                </a:tc>
                <a:tc>
                  <a:txBody>
                    <a:bodyPr/>
                    <a:lstStyle/>
                    <a:p>
                      <a:pPr algn="ctr"/>
                      <a:r>
                        <a:rPr lang="en-US"/>
                        <a:t>X1</a:t>
                      </a:r>
                    </a:p>
                  </a:txBody>
                  <a:tcPr/>
                </a:tc>
                <a:tc>
                  <a:txBody>
                    <a:bodyPr/>
                    <a:lstStyle/>
                    <a:p>
                      <a:pPr algn="ctr"/>
                      <a:r>
                        <a:rPr lang="en-US"/>
                        <a:t>X2</a:t>
                      </a:r>
                    </a:p>
                  </a:txBody>
                  <a:tcPr/>
                </a:tc>
                <a:tc>
                  <a:txBody>
                    <a:bodyPr/>
                    <a:lstStyle/>
                    <a:p>
                      <a:pPr algn="ctr"/>
                      <a:r>
                        <a:rPr lang="en-US"/>
                        <a:t>X3</a:t>
                      </a:r>
                    </a:p>
                  </a:txBody>
                  <a:tcPr/>
                </a:tc>
                <a:tc>
                  <a:txBody>
                    <a:bodyPr/>
                    <a:lstStyle/>
                    <a:p>
                      <a:pPr algn="ctr"/>
                      <a:r>
                        <a:rPr lang="en-US"/>
                        <a:t>X4</a:t>
                      </a:r>
                    </a:p>
                  </a:txBody>
                  <a:tcPr/>
                </a:tc>
                <a:extLst>
                  <a:ext uri="{0D108BD9-81ED-4DB2-BD59-A6C34878D82A}">
                    <a16:rowId xmlns:a16="http://schemas.microsoft.com/office/drawing/2014/main" val="2939131282"/>
                  </a:ext>
                </a:extLst>
              </a:tr>
              <a:tr h="370840">
                <a:tc>
                  <a:txBody>
                    <a:bodyPr/>
                    <a:lstStyle/>
                    <a:p>
                      <a:pPr algn="ctr"/>
                      <a:r>
                        <a:rPr lang="en-US"/>
                        <a:t>1</a:t>
                      </a:r>
                    </a:p>
                  </a:txBody>
                  <a:tcPr/>
                </a:tc>
                <a:tc>
                  <a:txBody>
                    <a:bodyPr/>
                    <a:lstStyle/>
                    <a:p>
                      <a:pPr algn="ctr"/>
                      <a:r>
                        <a:rPr lang="en-US"/>
                        <a:t>4</a:t>
                      </a:r>
                    </a:p>
                  </a:txBody>
                  <a:tcPr/>
                </a:tc>
                <a:tc>
                  <a:txBody>
                    <a:bodyPr/>
                    <a:lstStyle/>
                    <a:p>
                      <a:pPr algn="ctr"/>
                      <a:r>
                        <a:rPr lang="en-US"/>
                        <a:t>1</a:t>
                      </a:r>
                    </a:p>
                  </a:txBody>
                  <a:tcPr/>
                </a:tc>
                <a:tc>
                  <a:txBody>
                    <a:bodyPr/>
                    <a:lstStyle/>
                    <a:p>
                      <a:pPr algn="ctr"/>
                      <a:r>
                        <a:rPr lang="en-US"/>
                        <a:t>3</a:t>
                      </a:r>
                    </a:p>
                  </a:txBody>
                  <a:tcPr/>
                </a:tc>
                <a:tc>
                  <a:txBody>
                    <a:bodyPr/>
                    <a:lstStyle/>
                    <a:p>
                      <a:pPr algn="ctr"/>
                      <a:r>
                        <a:rPr lang="en-US"/>
                        <a:t>50</a:t>
                      </a:r>
                    </a:p>
                  </a:txBody>
                  <a:tcPr/>
                </a:tc>
                <a:extLst>
                  <a:ext uri="{0D108BD9-81ED-4DB2-BD59-A6C34878D82A}">
                    <a16:rowId xmlns:a16="http://schemas.microsoft.com/office/drawing/2014/main" val="3224603478"/>
                  </a:ext>
                </a:extLst>
              </a:tr>
              <a:tr h="370840">
                <a:tc>
                  <a:txBody>
                    <a:bodyPr/>
                    <a:lstStyle/>
                    <a:p>
                      <a:pPr algn="ctr"/>
                      <a:r>
                        <a:rPr lang="en-US"/>
                        <a:t>2</a:t>
                      </a:r>
                    </a:p>
                  </a:txBody>
                  <a:tcPr/>
                </a:tc>
                <a:tc>
                  <a:txBody>
                    <a:bodyPr/>
                    <a:lstStyle/>
                    <a:p>
                      <a:pPr algn="ctr"/>
                      <a:r>
                        <a:rPr lang="en-US"/>
                        <a:t>6</a:t>
                      </a:r>
                    </a:p>
                  </a:txBody>
                  <a:tcPr/>
                </a:tc>
                <a:tc>
                  <a:txBody>
                    <a:bodyPr/>
                    <a:lstStyle/>
                    <a:p>
                      <a:pPr algn="ctr"/>
                      <a:r>
                        <a:rPr lang="en-US"/>
                        <a:t>2</a:t>
                      </a:r>
                    </a:p>
                  </a:txBody>
                  <a:tcPr/>
                </a:tc>
                <a:tc>
                  <a:txBody>
                    <a:bodyPr/>
                    <a:lstStyle/>
                    <a:p>
                      <a:pPr algn="ctr"/>
                      <a:r>
                        <a:rPr lang="en-US"/>
                        <a:t>4</a:t>
                      </a:r>
                    </a:p>
                  </a:txBody>
                  <a:tcPr/>
                </a:tc>
                <a:tc>
                  <a:txBody>
                    <a:bodyPr/>
                    <a:lstStyle/>
                    <a:p>
                      <a:pPr algn="ctr"/>
                      <a:r>
                        <a:rPr lang="en-US"/>
                        <a:t>55</a:t>
                      </a:r>
                    </a:p>
                  </a:txBody>
                  <a:tcPr/>
                </a:tc>
                <a:extLst>
                  <a:ext uri="{0D108BD9-81ED-4DB2-BD59-A6C34878D82A}">
                    <a16:rowId xmlns:a16="http://schemas.microsoft.com/office/drawing/2014/main" val="480817812"/>
                  </a:ext>
                </a:extLst>
              </a:tr>
              <a:tr h="370840">
                <a:tc>
                  <a:txBody>
                    <a:bodyPr/>
                    <a:lstStyle/>
                    <a:p>
                      <a:pPr algn="ctr"/>
                      <a:r>
                        <a:rPr lang="en-US"/>
                        <a:t>3</a:t>
                      </a:r>
                    </a:p>
                  </a:txBody>
                  <a:tcPr/>
                </a:tc>
                <a:tc>
                  <a:txBody>
                    <a:bodyPr/>
                    <a:lstStyle/>
                    <a:p>
                      <a:pPr algn="ctr"/>
                      <a:r>
                        <a:rPr lang="en-US"/>
                        <a:t>3</a:t>
                      </a:r>
                    </a:p>
                  </a:txBody>
                  <a:tcPr/>
                </a:tc>
                <a:tc>
                  <a:txBody>
                    <a:bodyPr/>
                    <a:lstStyle/>
                    <a:p>
                      <a:pPr algn="ctr"/>
                      <a:r>
                        <a:rPr lang="en-US"/>
                        <a:t>1</a:t>
                      </a:r>
                    </a:p>
                  </a:txBody>
                  <a:tcPr/>
                </a:tc>
                <a:tc>
                  <a:txBody>
                    <a:bodyPr/>
                    <a:lstStyle/>
                    <a:p>
                      <a:pPr algn="ctr"/>
                      <a:r>
                        <a:rPr lang="en-US"/>
                        <a:t>2</a:t>
                      </a:r>
                    </a:p>
                  </a:txBody>
                  <a:tcPr/>
                </a:tc>
                <a:tc>
                  <a:txBody>
                    <a:bodyPr/>
                    <a:lstStyle/>
                    <a:p>
                      <a:pPr algn="ctr"/>
                      <a:r>
                        <a:rPr lang="en-US"/>
                        <a:t>48</a:t>
                      </a:r>
                    </a:p>
                  </a:txBody>
                  <a:tcPr/>
                </a:tc>
                <a:extLst>
                  <a:ext uri="{0D108BD9-81ED-4DB2-BD59-A6C34878D82A}">
                    <a16:rowId xmlns:a16="http://schemas.microsoft.com/office/drawing/2014/main" val="988965875"/>
                  </a:ext>
                </a:extLst>
              </a:tr>
              <a:tr h="370840">
                <a:tc>
                  <a:txBody>
                    <a:bodyPr/>
                    <a:lstStyle/>
                    <a:p>
                      <a:pPr algn="ctr"/>
                      <a:r>
                        <a:rPr lang="en-US"/>
                        <a:t>4</a:t>
                      </a:r>
                    </a:p>
                  </a:txBody>
                  <a:tcPr/>
                </a:tc>
                <a:tc>
                  <a:txBody>
                    <a:bodyPr/>
                    <a:lstStyle/>
                    <a:p>
                      <a:pPr algn="ctr"/>
                      <a:r>
                        <a:rPr lang="en-US"/>
                        <a:t>10</a:t>
                      </a:r>
                    </a:p>
                  </a:txBody>
                  <a:tcPr/>
                </a:tc>
                <a:tc>
                  <a:txBody>
                    <a:bodyPr/>
                    <a:lstStyle/>
                    <a:p>
                      <a:pPr algn="ctr"/>
                      <a:r>
                        <a:rPr lang="en-US"/>
                        <a:t>3</a:t>
                      </a:r>
                    </a:p>
                  </a:txBody>
                  <a:tcPr/>
                </a:tc>
                <a:tc>
                  <a:txBody>
                    <a:bodyPr/>
                    <a:lstStyle/>
                    <a:p>
                      <a:pPr algn="ctr"/>
                      <a:r>
                        <a:rPr lang="en-US"/>
                        <a:t>7</a:t>
                      </a:r>
                    </a:p>
                  </a:txBody>
                  <a:tcPr/>
                </a:tc>
                <a:tc>
                  <a:txBody>
                    <a:bodyPr/>
                    <a:lstStyle/>
                    <a:p>
                      <a:pPr algn="ctr"/>
                      <a:r>
                        <a:rPr lang="en-US"/>
                        <a:t>78</a:t>
                      </a:r>
                    </a:p>
                  </a:txBody>
                  <a:tcPr/>
                </a:tc>
                <a:extLst>
                  <a:ext uri="{0D108BD9-81ED-4DB2-BD59-A6C34878D82A}">
                    <a16:rowId xmlns:a16="http://schemas.microsoft.com/office/drawing/2014/main" val="205844369"/>
                  </a:ext>
                </a:extLst>
              </a:tr>
              <a:tr h="370840">
                <a:tc>
                  <a:txBody>
                    <a:bodyPr/>
                    <a:lstStyle/>
                    <a:p>
                      <a:pPr algn="ctr"/>
                      <a:r>
                        <a:rPr lang="en-US"/>
                        <a:t>5</a:t>
                      </a:r>
                    </a:p>
                  </a:txBody>
                  <a:tcPr/>
                </a:tc>
                <a:tc>
                  <a:txBody>
                    <a:bodyPr/>
                    <a:lstStyle/>
                    <a:p>
                      <a:pPr algn="ctr"/>
                      <a:r>
                        <a:rPr lang="en-US"/>
                        <a:t>12</a:t>
                      </a:r>
                    </a:p>
                  </a:txBody>
                  <a:tcPr/>
                </a:tc>
                <a:tc>
                  <a:txBody>
                    <a:bodyPr/>
                    <a:lstStyle/>
                    <a:p>
                      <a:pPr algn="ctr"/>
                      <a:r>
                        <a:rPr lang="en-US"/>
                        <a:t>4</a:t>
                      </a:r>
                    </a:p>
                  </a:txBody>
                  <a:tcPr/>
                </a:tc>
                <a:tc>
                  <a:txBody>
                    <a:bodyPr/>
                    <a:lstStyle/>
                    <a:p>
                      <a:pPr algn="ctr"/>
                      <a:r>
                        <a:rPr lang="en-US"/>
                        <a:t>8</a:t>
                      </a:r>
                    </a:p>
                  </a:txBody>
                  <a:tcPr/>
                </a:tc>
                <a:tc>
                  <a:txBody>
                    <a:bodyPr/>
                    <a:lstStyle/>
                    <a:p>
                      <a:pPr algn="ctr"/>
                      <a:r>
                        <a:rPr lang="en-US"/>
                        <a:t>80</a:t>
                      </a:r>
                    </a:p>
                  </a:txBody>
                  <a:tcPr/>
                </a:tc>
                <a:extLst>
                  <a:ext uri="{0D108BD9-81ED-4DB2-BD59-A6C34878D82A}">
                    <a16:rowId xmlns:a16="http://schemas.microsoft.com/office/drawing/2014/main" val="1369429004"/>
                  </a:ext>
                </a:extLst>
              </a:tr>
              <a:tr h="370840">
                <a:tc>
                  <a:txBody>
                    <a:bodyPr/>
                    <a:lstStyle/>
                    <a:p>
                      <a:pPr algn="ctr"/>
                      <a:r>
                        <a:rPr lang="en-US"/>
                        <a:t>6</a:t>
                      </a:r>
                    </a:p>
                  </a:txBody>
                  <a:tcPr/>
                </a:tc>
                <a:tc>
                  <a:txBody>
                    <a:bodyPr/>
                    <a:lstStyle/>
                    <a:p>
                      <a:pPr algn="ctr"/>
                      <a:r>
                        <a:rPr lang="en-US"/>
                        <a:t>11</a:t>
                      </a:r>
                    </a:p>
                  </a:txBody>
                  <a:tcPr/>
                </a:tc>
                <a:tc>
                  <a:txBody>
                    <a:bodyPr/>
                    <a:lstStyle/>
                    <a:p>
                      <a:pPr algn="ctr"/>
                      <a:r>
                        <a:rPr lang="en-US"/>
                        <a:t>4</a:t>
                      </a:r>
                    </a:p>
                  </a:txBody>
                  <a:tcPr/>
                </a:tc>
                <a:tc>
                  <a:txBody>
                    <a:bodyPr/>
                    <a:lstStyle/>
                    <a:p>
                      <a:pPr algn="ctr"/>
                      <a:r>
                        <a:rPr lang="en-US"/>
                        <a:t>9</a:t>
                      </a:r>
                    </a:p>
                  </a:txBody>
                  <a:tcPr/>
                </a:tc>
                <a:tc>
                  <a:txBody>
                    <a:bodyPr/>
                    <a:lstStyle/>
                    <a:p>
                      <a:pPr algn="ctr"/>
                      <a:r>
                        <a:rPr lang="en-US"/>
                        <a:t>82</a:t>
                      </a:r>
                    </a:p>
                  </a:txBody>
                  <a:tcPr/>
                </a:tc>
                <a:extLst>
                  <a:ext uri="{0D108BD9-81ED-4DB2-BD59-A6C34878D82A}">
                    <a16:rowId xmlns:a16="http://schemas.microsoft.com/office/drawing/2014/main" val="3459847255"/>
                  </a:ext>
                </a:extLst>
              </a:tr>
              <a:tr h="370840">
                <a:tc>
                  <a:txBody>
                    <a:bodyPr/>
                    <a:lstStyle/>
                    <a:p>
                      <a:pPr algn="ctr"/>
                      <a:r>
                        <a:rPr lang="en-US"/>
                        <a:t>7</a:t>
                      </a:r>
                    </a:p>
                  </a:txBody>
                  <a:tcPr/>
                </a:tc>
                <a:tc>
                  <a:txBody>
                    <a:bodyPr/>
                    <a:lstStyle/>
                    <a:p>
                      <a:pPr algn="ctr"/>
                      <a:r>
                        <a:rPr lang="en-US"/>
                        <a:t>5</a:t>
                      </a:r>
                    </a:p>
                  </a:txBody>
                  <a:tcPr/>
                </a:tc>
                <a:tc>
                  <a:txBody>
                    <a:bodyPr/>
                    <a:lstStyle/>
                    <a:p>
                      <a:pPr algn="ctr"/>
                      <a:r>
                        <a:rPr lang="en-US"/>
                        <a:t>1</a:t>
                      </a:r>
                    </a:p>
                  </a:txBody>
                  <a:tcPr/>
                </a:tc>
                <a:tc>
                  <a:txBody>
                    <a:bodyPr/>
                    <a:lstStyle/>
                    <a:p>
                      <a:pPr algn="ctr"/>
                      <a:r>
                        <a:rPr lang="en-US"/>
                        <a:t>3</a:t>
                      </a:r>
                    </a:p>
                  </a:txBody>
                  <a:tcPr/>
                </a:tc>
                <a:tc>
                  <a:txBody>
                    <a:bodyPr/>
                    <a:lstStyle/>
                    <a:p>
                      <a:pPr algn="ctr"/>
                      <a:r>
                        <a:rPr lang="en-US"/>
                        <a:t>52</a:t>
                      </a:r>
                    </a:p>
                  </a:txBody>
                  <a:tcPr/>
                </a:tc>
                <a:extLst>
                  <a:ext uri="{0D108BD9-81ED-4DB2-BD59-A6C34878D82A}">
                    <a16:rowId xmlns:a16="http://schemas.microsoft.com/office/drawing/2014/main" val="2740692323"/>
                  </a:ext>
                </a:extLst>
              </a:tr>
              <a:tr h="370840">
                <a:tc>
                  <a:txBody>
                    <a:bodyPr/>
                    <a:lstStyle/>
                    <a:p>
                      <a:pPr algn="ctr"/>
                      <a:r>
                        <a:rPr lang="en-US"/>
                        <a:t>8</a:t>
                      </a:r>
                    </a:p>
                  </a:txBody>
                  <a:tcPr/>
                </a:tc>
                <a:tc>
                  <a:txBody>
                    <a:bodyPr/>
                    <a:lstStyle/>
                    <a:p>
                      <a:pPr algn="ctr"/>
                      <a:r>
                        <a:rPr lang="en-US"/>
                        <a:t>9</a:t>
                      </a:r>
                    </a:p>
                  </a:txBody>
                  <a:tcPr/>
                </a:tc>
                <a:tc>
                  <a:txBody>
                    <a:bodyPr/>
                    <a:lstStyle/>
                    <a:p>
                      <a:pPr algn="ctr"/>
                      <a:r>
                        <a:rPr lang="en-US"/>
                        <a:t>3</a:t>
                      </a:r>
                    </a:p>
                  </a:txBody>
                  <a:tcPr/>
                </a:tc>
                <a:tc>
                  <a:txBody>
                    <a:bodyPr/>
                    <a:lstStyle/>
                    <a:p>
                      <a:pPr algn="ctr"/>
                      <a:r>
                        <a:rPr lang="en-US"/>
                        <a:t>6</a:t>
                      </a:r>
                    </a:p>
                  </a:txBody>
                  <a:tcPr/>
                </a:tc>
                <a:tc>
                  <a:txBody>
                    <a:bodyPr/>
                    <a:lstStyle/>
                    <a:p>
                      <a:pPr algn="ctr"/>
                      <a:r>
                        <a:rPr lang="en-US"/>
                        <a:t>75</a:t>
                      </a:r>
                    </a:p>
                  </a:txBody>
                  <a:tcPr/>
                </a:tc>
                <a:extLst>
                  <a:ext uri="{0D108BD9-81ED-4DB2-BD59-A6C34878D82A}">
                    <a16:rowId xmlns:a16="http://schemas.microsoft.com/office/drawing/2014/main" val="312406637"/>
                  </a:ext>
                </a:extLst>
              </a:tr>
              <a:tr h="370840">
                <a:tc>
                  <a:txBody>
                    <a:bodyPr/>
                    <a:lstStyle/>
                    <a:p>
                      <a:pPr algn="ctr"/>
                      <a:r>
                        <a:rPr lang="en-US"/>
                        <a:t>9</a:t>
                      </a:r>
                    </a:p>
                  </a:txBody>
                  <a:tcPr/>
                </a:tc>
                <a:tc>
                  <a:txBody>
                    <a:bodyPr/>
                    <a:lstStyle/>
                    <a:p>
                      <a:pPr algn="ctr"/>
                      <a:r>
                        <a:rPr lang="en-US"/>
                        <a:t>13</a:t>
                      </a:r>
                    </a:p>
                  </a:txBody>
                  <a:tcPr/>
                </a:tc>
                <a:tc>
                  <a:txBody>
                    <a:bodyPr/>
                    <a:lstStyle/>
                    <a:p>
                      <a:pPr algn="ctr"/>
                      <a:r>
                        <a:rPr lang="en-US"/>
                        <a:t>4</a:t>
                      </a:r>
                    </a:p>
                  </a:txBody>
                  <a:tcPr/>
                </a:tc>
                <a:tc>
                  <a:txBody>
                    <a:bodyPr/>
                    <a:lstStyle/>
                    <a:p>
                      <a:pPr algn="ctr"/>
                      <a:r>
                        <a:rPr lang="en-US"/>
                        <a:t>9</a:t>
                      </a:r>
                    </a:p>
                  </a:txBody>
                  <a:tcPr/>
                </a:tc>
                <a:tc>
                  <a:txBody>
                    <a:bodyPr/>
                    <a:lstStyle/>
                    <a:p>
                      <a:pPr algn="ctr"/>
                      <a:r>
                        <a:rPr lang="en-US"/>
                        <a:t>85</a:t>
                      </a:r>
                    </a:p>
                  </a:txBody>
                  <a:tcPr/>
                </a:tc>
                <a:extLst>
                  <a:ext uri="{0D108BD9-81ED-4DB2-BD59-A6C34878D82A}">
                    <a16:rowId xmlns:a16="http://schemas.microsoft.com/office/drawing/2014/main" val="126371398"/>
                  </a:ext>
                </a:extLst>
              </a:tr>
              <a:tr h="370840">
                <a:tc>
                  <a:txBody>
                    <a:bodyPr/>
                    <a:lstStyle/>
                    <a:p>
                      <a:pPr algn="ctr"/>
                      <a:r>
                        <a:rPr lang="en-US"/>
                        <a:t>10</a:t>
                      </a:r>
                    </a:p>
                  </a:txBody>
                  <a:tcPr/>
                </a:tc>
                <a:tc>
                  <a:txBody>
                    <a:bodyPr/>
                    <a:lstStyle/>
                    <a:p>
                      <a:pPr algn="ctr"/>
                      <a:r>
                        <a:rPr lang="en-US"/>
                        <a:t>2</a:t>
                      </a:r>
                    </a:p>
                  </a:txBody>
                  <a:tcPr/>
                </a:tc>
                <a:tc>
                  <a:txBody>
                    <a:bodyPr/>
                    <a:lstStyle/>
                    <a:p>
                      <a:pPr algn="ctr"/>
                      <a:r>
                        <a:rPr lang="en-US"/>
                        <a:t>1</a:t>
                      </a:r>
                    </a:p>
                  </a:txBody>
                  <a:tcPr/>
                </a:tc>
                <a:tc>
                  <a:txBody>
                    <a:bodyPr/>
                    <a:lstStyle/>
                    <a:p>
                      <a:pPr algn="ctr"/>
                      <a:r>
                        <a:rPr lang="en-US"/>
                        <a:t>1</a:t>
                      </a:r>
                    </a:p>
                  </a:txBody>
                  <a:tcPr/>
                </a:tc>
                <a:tc>
                  <a:txBody>
                    <a:bodyPr/>
                    <a:lstStyle/>
                    <a:p>
                      <a:pPr algn="ctr"/>
                      <a:r>
                        <a:rPr lang="en-US"/>
                        <a:t>45</a:t>
                      </a:r>
                    </a:p>
                  </a:txBody>
                  <a:tcPr/>
                </a:tc>
                <a:extLst>
                  <a:ext uri="{0D108BD9-81ED-4DB2-BD59-A6C34878D82A}">
                    <a16:rowId xmlns:a16="http://schemas.microsoft.com/office/drawing/2014/main" val="2012182625"/>
                  </a:ext>
                </a:extLst>
              </a:tr>
            </a:tbl>
          </a:graphicData>
        </a:graphic>
      </p:graphicFrame>
    </p:spTree>
    <p:extLst>
      <p:ext uri="{BB962C8B-B14F-4D97-AF65-F5344CB8AC3E}">
        <p14:creationId xmlns:p14="http://schemas.microsoft.com/office/powerpoint/2010/main" val="3999114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F29A7-A43F-4133-B4BD-0FAC47811B9C}"/>
              </a:ext>
            </a:extLst>
          </p:cNvPr>
          <p:cNvSpPr>
            <a:spLocks noGrp="1"/>
          </p:cNvSpPr>
          <p:nvPr>
            <p:ph type="title"/>
          </p:nvPr>
        </p:nvSpPr>
        <p:spPr>
          <a:xfrm>
            <a:off x="838200" y="365126"/>
            <a:ext cx="10515600" cy="1106488"/>
          </a:xfrm>
        </p:spPr>
        <p:txBody>
          <a:bodyPr/>
          <a:lstStyle/>
          <a:p>
            <a:r>
              <a:rPr lang="en-US" b="1"/>
              <a:t>Pertanyaan</a:t>
            </a:r>
          </a:p>
        </p:txBody>
      </p:sp>
      <p:sp>
        <p:nvSpPr>
          <p:cNvPr id="3" name="Content Placeholder 2">
            <a:extLst>
              <a:ext uri="{FF2B5EF4-FFF2-40B4-BE49-F238E27FC236}">
                <a16:creationId xmlns:a16="http://schemas.microsoft.com/office/drawing/2014/main" id="{F9775A74-CEA2-4AB4-9A56-7D8A9587D381}"/>
              </a:ext>
            </a:extLst>
          </p:cNvPr>
          <p:cNvSpPr>
            <a:spLocks noGrp="1"/>
          </p:cNvSpPr>
          <p:nvPr>
            <p:ph idx="1"/>
          </p:nvPr>
        </p:nvSpPr>
        <p:spPr>
          <a:xfrm>
            <a:off x="709611" y="1471613"/>
            <a:ext cx="11077575" cy="4729161"/>
          </a:xfrm>
        </p:spPr>
        <p:txBody>
          <a:bodyPr>
            <a:noAutofit/>
          </a:bodyPr>
          <a:lstStyle/>
          <a:p>
            <a:r>
              <a:rPr lang="en-US"/>
              <a:t>Lakukan analisis cluster menggunakan K Means dengan jumlah kluster = 2</a:t>
            </a:r>
          </a:p>
          <a:p>
            <a:r>
              <a:rPr lang="en-US"/>
              <a:t>Tentukan :</a:t>
            </a:r>
          </a:p>
          <a:p>
            <a:pPr lvl="1"/>
            <a:r>
              <a:rPr lang="en-US" sz="2800"/>
              <a:t>Titik pusat kluster awal (menggunakan pemilihan acak untuk data awal)</a:t>
            </a:r>
          </a:p>
          <a:p>
            <a:pPr lvl="1"/>
            <a:r>
              <a:rPr lang="en-US" sz="2800"/>
              <a:t>Jarak Euclidean untuk setiap mahasiswa ke setiap pusat kluster</a:t>
            </a:r>
          </a:p>
          <a:p>
            <a:pPr lvl="1"/>
            <a:r>
              <a:rPr lang="en-US" sz="2800"/>
              <a:t>Anggota kluster sementara</a:t>
            </a:r>
          </a:p>
          <a:p>
            <a:pPr lvl="1"/>
            <a:r>
              <a:rPr lang="en-US" sz="2800"/>
              <a:t>Pusat kluster baru (update centroid)</a:t>
            </a:r>
          </a:p>
          <a:p>
            <a:r>
              <a:rPr lang="en-US"/>
              <a:t>Ulangi hingga kluster konvergen</a:t>
            </a:r>
          </a:p>
          <a:p>
            <a:r>
              <a:rPr lang="en-US"/>
              <a:t>Interpretasikan karakteristik masing-masing kluster</a:t>
            </a:r>
          </a:p>
          <a:p>
            <a:r>
              <a:rPr lang="en-US"/>
              <a:t>Berikan kesimpulan</a:t>
            </a:r>
          </a:p>
        </p:txBody>
      </p:sp>
    </p:spTree>
    <p:extLst>
      <p:ext uri="{BB962C8B-B14F-4D97-AF65-F5344CB8AC3E}">
        <p14:creationId xmlns:p14="http://schemas.microsoft.com/office/powerpoint/2010/main" val="263590153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216</TotalTime>
  <Words>214</Words>
  <Application>Microsoft Office PowerPoint</Application>
  <PresentationFormat>Widescreen</PresentationFormat>
  <Paragraphs>79</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KASUS  CLUSTER ANALYSIS</vt:lpstr>
      <vt:lpstr>PowerPoint Presentation</vt:lpstr>
      <vt:lpstr>PowerPoint Presentation</vt:lpstr>
      <vt:lpstr>Pertanyaan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KASUS CLUSTER ANALYSIS</dc:title>
  <dc:creator>Diah Dee</dc:creator>
  <cp:lastModifiedBy>Diah Dee</cp:lastModifiedBy>
  <cp:revision>8</cp:revision>
  <dcterms:created xsi:type="dcterms:W3CDTF">2025-11-24T08:31:44Z</dcterms:created>
  <dcterms:modified xsi:type="dcterms:W3CDTF">2025-11-30T14:32:26Z</dcterms:modified>
</cp:coreProperties>
</file>